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2" r:id="rId2"/>
    <p:sldId id="256" r:id="rId3"/>
    <p:sldId id="257" r:id="rId4"/>
    <p:sldId id="262" r:id="rId5"/>
    <p:sldId id="283" r:id="rId6"/>
    <p:sldId id="284" r:id="rId7"/>
    <p:sldId id="285" r:id="rId8"/>
    <p:sldId id="265" r:id="rId9"/>
    <p:sldId id="266" r:id="rId10"/>
    <p:sldId id="267" r:id="rId11"/>
    <p:sldId id="268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</p:sldIdLst>
  <p:sldSz cx="12192000" cy="6858000"/>
  <p:notesSz cx="6889750" cy="10021888"/>
  <p:embeddedFontLst>
    <p:embeddedFont>
      <p:font typeface="맑은 고딕" panose="020B0503020000020004" pitchFamily="50" charset="-127"/>
      <p:regular r:id="rId29"/>
      <p:bold r:id="rId30"/>
    </p:embeddedFont>
    <p:embeddedFont>
      <p:font typeface="배달의민족 주아" panose="02020603020101020101" pitchFamily="18" charset="-127"/>
      <p:regular r:id="rId31"/>
    </p:embeddedFont>
    <p:embeddedFont>
      <p:font typeface="함초롬돋움" panose="020B0604000101010101" pitchFamily="50" charset="-127"/>
      <p:regular r:id="rId32"/>
      <p:bold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2F4A"/>
    <a:srgbClr val="FFFFFF"/>
    <a:srgbClr val="70243F"/>
    <a:srgbClr val="E6E6E6"/>
    <a:srgbClr val="94D1EB"/>
    <a:srgbClr val="386195"/>
    <a:srgbClr val="6090BD"/>
    <a:srgbClr val="EB5858"/>
    <a:srgbClr val="3887B8"/>
    <a:srgbClr val="4EA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5FB5B7-3BE9-7383-A755-FA6EB9BCE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B8B0F1F-9704-1694-F498-07E8BEAF3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853E54-1B46-1D0D-411C-354546FF4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F4E3A7-CC7F-EAC8-1F4B-83C45735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5916430-4AA1-C23C-78E6-916D3862A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82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2BAF98-56B0-53C7-7ABA-256DBE458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8983A61-C121-4205-5510-FA0D26B7C2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8FE3EBB-5467-D66F-AC54-AB90D582F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094F562-B6D1-95B3-74C7-CB3099B9F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DAA153-5D1E-B220-8B14-E8DE10B5D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32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5F38C63-06DA-F294-3262-C74DDC7F15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DA65C14-F01C-BFDA-180E-9153904AE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8664BF-F98B-0AC4-5F76-EF00ADE57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F1D163-7791-3462-7E2E-552D5CF13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4C50FD-74AC-B4B9-FC3F-59D518D43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196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318630-BBB2-108E-5D4A-7EE5D0FA4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48ACB1-8B9A-A839-41F8-098EF3E035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DA85DF-8ED7-3480-9A93-9AA2BA61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098A29-F2ED-18E4-26D9-982F5D9ED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25123B-9F97-2FE4-7396-D8AD29FDD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55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0BDBD0-8683-99EE-0957-724D8EFB1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606E20F-A838-F5BA-44A3-A96CA2875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4FCB798-280C-4FFD-74CF-51CD49675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94513E9-D5D1-266C-C5F2-C5503737F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971BCC9-D5E7-8702-DA8C-20B77A7D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591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2AB1CA-FFBA-4326-073F-ED248E3A2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96ADEB1-D287-7995-15F8-0A814D9A22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B594BB-F552-5E3A-3B1C-66A65ADA4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83D70D0-77B0-E7B7-58B2-9CFBC42B5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2F05849-B3F6-E23D-8BDE-002059304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376874-6C40-138F-802B-79EDCBCB1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69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7ED391-2264-EC11-80AE-EC46833B5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17093A-06DE-34F8-E181-0E5EDD85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FB5BED0-628C-60C7-732E-E94C8C69A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B409570-D50C-ECA9-5B92-D152AAD8F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DEED620-A277-C283-24AB-94654E927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8CB64C5-9CC1-8675-85FD-BCEAB7EA5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8C55AC0-5E44-AB7F-7792-09D9845DB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E4008B5-9E2C-7729-6764-B139CEB14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993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DB8001-EFA7-1BCE-0F7A-DCDC9D588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8FE0722-51CA-8D06-9628-34B46F182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DD0C1E6-575F-C53E-7DD9-30533BA30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CAD5266-BB8D-1EC8-3FC0-8BF30B476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87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7A9C393-DC82-7421-7863-F5054DB38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CD3C760-3C99-1DBC-67D6-5D7CB48C1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C245DB3-4992-E50E-53E9-E486F2D38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546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8CE894-4642-DBC5-2049-2829D7E79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10B487-D459-0819-7CB4-D057FF12E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5749A42-535B-4BF2-33B7-2731C1152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C4A9F2-2C0F-65D5-036F-8F0395B27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EB7567B-9FC8-7EEF-8488-3A76D884F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12F9946-44BE-661D-0384-4D5F74F1F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942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12E45DF-5DC1-559C-4D43-AEB5001D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4998995-B091-A4B6-1997-6CAA7CBA1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9BC7060-F0A2-9D74-FD60-26BC6F57F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8EC9AD-3DBB-12A1-14A8-8094104AF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1EF5D00-AB53-C98B-911C-8410F9DA3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01D3527-EF61-F470-159C-39FFFDF37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373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CD3C965-5194-FC3A-C5EB-DBD01DE40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9C03A35-DDB1-7DDC-4E8B-E5900CF3F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811D68D-7329-D559-C418-5192A5F2CB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0465-7862-4A9F-866A-A34E7A0BEC81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D9306B9-5C54-E275-289D-8FC7D519CD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B7D028-84B3-B44F-2B40-27898FA8E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6A119-DC12-46C5-9CCB-AE69360B05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397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14E7B40-B946-1348-0AA8-97AF497B5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3746" y="3454"/>
            <a:ext cx="7264506" cy="685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19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자음 기역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만나면 나는 소리를 알아본다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글자는 무엇일까요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모음들이 만나면 어떤 소리가 되는지 알아볼까요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 아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ㅏ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만나면 어떤 소리가 날까요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 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ㅓ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만나면 어떤 소리가 날까요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 속 그림을 보고 이야기 나눈 뒤 글자를 읽어본다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친구들이 글자 카드를 들고 있어요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 카드를 함께 읽어 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b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</a:b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옆에는 어떤 물건들이 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이름을 같이 읽어 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 속 글자와 알맞은 낱말을 연결한다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들어간 낱말은 무엇일까요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가위로 줄을 그어 연결해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거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는 어디로 연결할까요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49584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5.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글자와 알맞은 낱말을 연결해요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모음과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만나 나는 소리를 이해할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글자의 모양 차이를 인식할 수 있도록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690750C-6FCC-E864-0C31-1815B653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5"/>
            <a:ext cx="2290535" cy="3239998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433352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AA41F-04E0-72E0-EFDD-1138C1A7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r="296"/>
          <a:stretch/>
        </p:blipFill>
        <p:spPr>
          <a:xfrm>
            <a:off x="3670504" y="1"/>
            <a:ext cx="4827832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7422E655-3142-2DF8-4F1B-8B9511D79254}"/>
              </a:ext>
            </a:extLst>
          </p:cNvPr>
          <p:cNvCxnSpPr>
            <a:cxnSpLocks/>
          </p:cNvCxnSpPr>
          <p:nvPr/>
        </p:nvCxnSpPr>
        <p:spPr>
          <a:xfrm flipH="1">
            <a:off x="5835979" y="2650921"/>
            <a:ext cx="1034604" cy="0"/>
          </a:xfrm>
          <a:prstGeom prst="line">
            <a:avLst/>
          </a:prstGeom>
          <a:ln w="38100" cap="rnd">
            <a:solidFill>
              <a:srgbClr val="EB58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1D3ED5CB-6246-40F7-E700-E625F632CFFE}"/>
              </a:ext>
            </a:extLst>
          </p:cNvPr>
          <p:cNvCxnSpPr>
            <a:cxnSpLocks/>
          </p:cNvCxnSpPr>
          <p:nvPr/>
        </p:nvCxnSpPr>
        <p:spPr>
          <a:xfrm flipH="1" flipV="1">
            <a:off x="5835979" y="4447563"/>
            <a:ext cx="1034604" cy="1793846"/>
          </a:xfrm>
          <a:prstGeom prst="line">
            <a:avLst/>
          </a:prstGeom>
          <a:ln w="381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5B8408C-60F9-4A94-82C5-BD27339C1EE6}"/>
              </a:ext>
            </a:extLst>
          </p:cNvPr>
          <p:cNvCxnSpPr>
            <a:cxnSpLocks/>
          </p:cNvCxnSpPr>
          <p:nvPr/>
        </p:nvCxnSpPr>
        <p:spPr>
          <a:xfrm flipH="1">
            <a:off x="5852757" y="4447563"/>
            <a:ext cx="1017826" cy="1793846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39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주변에서 기역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낱말을 찾아본다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소리에는 무엇이 있었나요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  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주변에서 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소리가 들어간 낱말을 찾아볼까요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 그림을 보며 기역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낱말을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그림이 보이나요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등에 무엇을 매고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친구들이 어떤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놀잇감을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가지고 놀고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kern="0" dirty="0" err="1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낱말을 읽으며 글자를 따라 써 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선생님을 따라 함께 읽어볼까요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따라 써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58432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6.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기역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(</a:t>
            </a:r>
            <a:r>
              <a:rPr lang="ko-KR" altLang="en-US" sz="3000" dirty="0" err="1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ㄱ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)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이 들어간 낱말을 알아보아요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모음과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만나 나는 소리를 이해할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주변에서 기역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소리가 들어있는 낱말을 찾아볼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6BDF6E-65B5-5A9A-C595-71204A9D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7" y="4445548"/>
            <a:ext cx="3239998" cy="2290535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439713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4" y="0"/>
            <a:ext cx="9700750" cy="6857999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C3C5AE-4C19-5A2F-D78F-376E87E28A36}"/>
              </a:ext>
            </a:extLst>
          </p:cNvPr>
          <p:cNvSpPr txBox="1"/>
          <p:nvPr/>
        </p:nvSpPr>
        <p:spPr>
          <a:xfrm>
            <a:off x="1661020" y="3061982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5D4DB-BEAA-8B14-B1C1-38E0DECC9550}"/>
              </a:ext>
            </a:extLst>
          </p:cNvPr>
          <p:cNvSpPr txBox="1"/>
          <p:nvPr/>
        </p:nvSpPr>
        <p:spPr>
          <a:xfrm>
            <a:off x="4523064" y="2937545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구</a:t>
            </a:r>
            <a:endParaRPr lang="ko-KR" altLang="en-US" sz="3200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1EC43B-39D4-E07D-AC61-3DC9982990B8}"/>
              </a:ext>
            </a:extLst>
          </p:cNvPr>
          <p:cNvSpPr txBox="1"/>
          <p:nvPr/>
        </p:nvSpPr>
        <p:spPr>
          <a:xfrm>
            <a:off x="5908646" y="3409767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010B6F-5757-5174-29D1-5FF29EB5B298}"/>
              </a:ext>
            </a:extLst>
          </p:cNvPr>
          <p:cNvSpPr txBox="1"/>
          <p:nvPr/>
        </p:nvSpPr>
        <p:spPr>
          <a:xfrm>
            <a:off x="4188903" y="4844984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C8C7F3-8508-5C45-5322-1592FE16DD00}"/>
              </a:ext>
            </a:extLst>
          </p:cNvPr>
          <p:cNvSpPr txBox="1"/>
          <p:nvPr/>
        </p:nvSpPr>
        <p:spPr>
          <a:xfrm>
            <a:off x="8846191" y="4468878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CD928C-4ED5-F78A-A621-0D9AC898AEEF}"/>
              </a:ext>
            </a:extLst>
          </p:cNvPr>
          <p:cNvSpPr txBox="1"/>
          <p:nvPr/>
        </p:nvSpPr>
        <p:spPr>
          <a:xfrm>
            <a:off x="7092892" y="5962118"/>
            <a:ext cx="51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</a:t>
            </a:r>
            <a:endParaRPr lang="ko-KR" altLang="en-US" sz="3200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479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워크북의 그림을 보며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 속 오동이와 친구들이 무엇을 하고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줄을 서 있는 친구들이 빈자리에 와야 할 친구들을 말해주고 있네요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교사의 말을 듣고 빈자리에 알맞은 오리 친구를 찾아본다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 뒤에는 하얀 오리 친구가 있대요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네 마리의 오리 친구 중 누가 와야 할지 손가락으로 짚어볼까요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초록 오리 친구 뒤에는 연노랑 오리 친구가 있대요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연한 노란색을 가진 오리 친구를 찾아볼까요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가위로 오리 친구를 오려 붙인다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알맞은 오리 친구를 찾아서 오려볼까요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풀을 이용해서 붙여볼까요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259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7.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차례차례 줄을 서요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앞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뒤 위치와 색깔 표현을 파악하는 놀이로 흥미를 유발해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교사가 워크북의 말풍선 속 설명을 읽어주고 유아가 찾아볼 수 있도록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6BDF6E-65B5-5A9A-C595-71204A9D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7" y="4445548"/>
            <a:ext cx="3239998" cy="2290534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18283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4" y="0"/>
            <a:ext cx="9700750" cy="6857998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3B1CCBB-4ABD-E8AF-4A3C-806BDB696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060" y="2592198"/>
            <a:ext cx="1116654" cy="148343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67AC520F-BA4F-C58F-914B-C57D013AE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097" y="2592198"/>
            <a:ext cx="1104903" cy="149775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41EFA0B-A69C-46E5-99F3-03E71401A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1697" y="2592197"/>
            <a:ext cx="1104902" cy="147595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64137A9-A253-F44E-643F-7827530E00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4337" y="2592197"/>
            <a:ext cx="1104902" cy="1438758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3E4F0DE1-8C1E-5F59-1435-3A4E33A9A1DF}"/>
              </a:ext>
            </a:extLst>
          </p:cNvPr>
          <p:cNvSpPr/>
          <p:nvPr/>
        </p:nvSpPr>
        <p:spPr>
          <a:xfrm>
            <a:off x="1469470" y="4655890"/>
            <a:ext cx="9253057" cy="187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8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원에서 볼 수 있는 물건에 대해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원에서 볼 수 있는 물건에는 무엇이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교실에는 어떤 물건이 많이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워크북을 보며 암호를 푸는 방법을 알아본다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물건 그림이 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물건들의 이름을 적기 위해서는 암호를 풀어야 해요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각각의 모양 밑에 적힌 글자가 보이나요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모양에 맞는 글자를 찾아 적으며 암호를 풀어본다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노란색 네모 밑에는 어떤 글자가 있나요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따라 적어볼까요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완성된 낱말을 같이 읽어볼까요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2608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8.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암호 글자를 </a:t>
            </a:r>
            <a:r>
              <a:rPr lang="ko-KR" altLang="en-US" sz="3000" dirty="0" err="1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풀어요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59041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규칙성을 이해하고 암호풀이에 흥미를 가질 수 있도록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6BDF6E-65B5-5A9A-C595-71204A9D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7" y="4445548"/>
            <a:ext cx="3239997" cy="2290534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901039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5" y="0"/>
            <a:ext cx="9700748" cy="6857998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3EC277-DBB7-A9C1-9C41-1E52471081C5}"/>
              </a:ext>
            </a:extLst>
          </p:cNvPr>
          <p:cNvSpPr txBox="1"/>
          <p:nvPr/>
        </p:nvSpPr>
        <p:spPr>
          <a:xfrm>
            <a:off x="1912689" y="5494789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259ACA-A650-E122-8683-395893C15E66}"/>
              </a:ext>
            </a:extLst>
          </p:cNvPr>
          <p:cNvSpPr txBox="1"/>
          <p:nvPr/>
        </p:nvSpPr>
        <p:spPr>
          <a:xfrm>
            <a:off x="3231158" y="5494788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방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157C7-A109-7D30-1252-67579E6ABADE}"/>
              </a:ext>
            </a:extLst>
          </p:cNvPr>
          <p:cNvSpPr txBox="1"/>
          <p:nvPr/>
        </p:nvSpPr>
        <p:spPr>
          <a:xfrm>
            <a:off x="5002633" y="5494787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D99ED7-FA9C-7957-AF86-BE5CFE746525}"/>
              </a:ext>
            </a:extLst>
          </p:cNvPr>
          <p:cNvSpPr txBox="1"/>
          <p:nvPr/>
        </p:nvSpPr>
        <p:spPr>
          <a:xfrm>
            <a:off x="6233024" y="5494786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9D0609-71D2-288E-9542-2D19D7F43FCB}"/>
              </a:ext>
            </a:extLst>
          </p:cNvPr>
          <p:cNvSpPr txBox="1"/>
          <p:nvPr/>
        </p:nvSpPr>
        <p:spPr>
          <a:xfrm>
            <a:off x="8073002" y="5494785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D3B62-2957-40E7-D66B-1BC93034C11E}"/>
              </a:ext>
            </a:extLst>
          </p:cNvPr>
          <p:cNvSpPr txBox="1"/>
          <p:nvPr/>
        </p:nvSpPr>
        <p:spPr>
          <a:xfrm>
            <a:off x="9385875" y="5494785"/>
            <a:ext cx="956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</a:t>
            </a:r>
          </a:p>
        </p:txBody>
      </p:sp>
    </p:spTree>
    <p:extLst>
      <p:ext uri="{BB962C8B-B14F-4D97-AF65-F5344CB8AC3E}">
        <p14:creationId xmlns:p14="http://schemas.microsoft.com/office/powerpoint/2010/main" val="24990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‘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읽고 내용을 회상한다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(E-BOOK)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동화에서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장면이 떠오르나요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다시 한번 읽어볼까요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인기쟁이가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된 방법은 무엇이었나요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 막대 인형을 만든다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그림이 보이나요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 막대 인형을 만들어 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 그림을 가위로 오려볼까요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역할을 정하고 역할극 놀이를 한다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누가 오동이를 하고 싶나요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친구와 역할을 바꾸어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동화의 내용과 다르게 표현해 보고 싶은 부분이 있나요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오동이의 친구라면 오동이에게 어떤 말을 해주고 싶나요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5461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9.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오동이 역할극을 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시작 전에 동화를 보며 회상하도록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역할극을 통해 동화 속 인물들의 말과 행동을 모방하거나 자신의 생각과 느낌을 자유롭게 표현할 수 있도록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6BDF6E-65B5-5A9A-C595-71204A9D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8" y="4445548"/>
            <a:ext cx="3239995" cy="2290533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62CB3900-0FE6-DDBF-5B99-0F8F9929E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6" y="2155015"/>
            <a:ext cx="3239997" cy="2290533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26190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5" y="0"/>
            <a:ext cx="9700748" cy="6857997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784492C-143A-3935-4257-2D65AE56B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574" y="3238999"/>
            <a:ext cx="1521679" cy="29260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0FDF011-33AB-E32C-61E6-81961668A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953" y="3238999"/>
            <a:ext cx="1436146" cy="296578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9FBDC22A-12D7-8684-217B-6C0A61D86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843" y="2550252"/>
            <a:ext cx="1499799" cy="290411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429B2C7B-0AA5-8785-2A51-80DB8B01B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106" y="2423277"/>
            <a:ext cx="1460016" cy="30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74A20B-4B87-9B77-FC0E-6D27B666147D}"/>
              </a:ext>
            </a:extLst>
          </p:cNvPr>
          <p:cNvSpPr txBox="1"/>
          <p:nvPr/>
        </p:nvSpPr>
        <p:spPr>
          <a:xfrm>
            <a:off x="7310539" y="248650"/>
            <a:ext cx="4655670" cy="138813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동화의 내용을 떠올리며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어울리는 제목을 지어볼 수 있도록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해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유아가 생각한 제목을 칠판 혹은 화면에 작성해 주면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유아가 따라 작성하고 그림으로 표현할 수 있어요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D2B9982-E552-0181-247F-771144D27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4"/>
            <a:ext cx="2290535" cy="3240000"/>
          </a:xfrm>
          <a:prstGeom prst="rect">
            <a:avLst/>
          </a:prstGeom>
          <a:solidFill>
            <a:srgbClr val="70243F"/>
          </a:solidFill>
          <a:ln w="12700">
            <a:solidFill>
              <a:srgbClr val="792F4A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684421"/>
            <a:ext cx="6219775" cy="4539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‘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감상한다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(E-BOOK)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표지에 어떤 그림이 보이나요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동화에는 누가 나올까요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제목은 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예요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동화를 감상해 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그림을 보며 동화 내용을 회상한다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속 주인공의 이름은 무엇인가요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오동이는 처음 원에 간 날 어떤 일이 있었나요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원에 갔다 온 오동이는 어떤 기분이었나요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엄마와 열심히 연습한 오동이는 다음 날 어떻게 변했나요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친구들에게 인기가 많아진 오동이는 어떤 기분일까요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제목을 재구성해 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1200" kern="0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제목을 어떻게 바꿔볼 수 있을까요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내용과 어울리는 제목으로 바꿔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3637F0-9D70-AB0A-6E29-0A34770D69CD}"/>
              </a:ext>
            </a:extLst>
          </p:cNvPr>
          <p:cNvSpPr txBox="1"/>
          <p:nvPr/>
        </p:nvSpPr>
        <p:spPr>
          <a:xfrm>
            <a:off x="533951" y="433136"/>
            <a:ext cx="32191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1.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동화 제목을 지어요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377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자음 니은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만나면 나는 소리를 알아본다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글자는 무엇일까요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모음들이 만나면 어떤 소리가 되는지 알아볼까요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 아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ㅏ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만나면 어떤 소리가 날까요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 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ㅓ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만나면 어떤 소리가 날까요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 속 그림을 보고 이야기 나눈 뒤 글자를 읽어본다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어디에 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어디를 가는 걸까요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b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</a:b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미로에 있는 글자를 함께 읽어볼까요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  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자음 니은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글자를 따라 미로 찾기를 한다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글자를 따라가면 원에 갈 수 있대요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읽으며 길을 따라가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54857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10.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니은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(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ㄴ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)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이 들어간 글자를 따라가요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8563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읽어보며 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각 모음과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만나 나는 소리의 차이를 느낄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690750C-6FCC-E864-0C31-1815B653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5"/>
            <a:ext cx="2290534" cy="3239998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514465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AA41F-04E0-72E0-EFDD-1138C1A7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r="296"/>
          <a:stretch/>
        </p:blipFill>
        <p:spPr>
          <a:xfrm>
            <a:off x="3670504" y="1"/>
            <a:ext cx="4827832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9186B94E-8493-8DE7-574B-197AA277DD93}"/>
              </a:ext>
            </a:extLst>
          </p:cNvPr>
          <p:cNvCxnSpPr>
            <a:cxnSpLocks/>
          </p:cNvCxnSpPr>
          <p:nvPr/>
        </p:nvCxnSpPr>
        <p:spPr>
          <a:xfrm>
            <a:off x="4840218" y="2223442"/>
            <a:ext cx="124739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9FB48108-406A-1B79-BE98-61C73BAF3B41}"/>
              </a:ext>
            </a:extLst>
          </p:cNvPr>
          <p:cNvGrpSpPr/>
          <p:nvPr/>
        </p:nvGrpSpPr>
        <p:grpSpPr>
          <a:xfrm>
            <a:off x="6502400" y="2209451"/>
            <a:ext cx="453231" cy="940149"/>
            <a:chOff x="6502400" y="2209451"/>
            <a:chExt cx="453231" cy="940149"/>
          </a:xfrm>
        </p:grpSpPr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5FB45767-FDB9-0333-5433-4CED6E9BB657}"/>
                </a:ext>
              </a:extLst>
            </p:cNvPr>
            <p:cNvCxnSpPr>
              <a:cxnSpLocks/>
            </p:cNvCxnSpPr>
            <p:nvPr/>
          </p:nvCxnSpPr>
          <p:spPr>
            <a:xfrm>
              <a:off x="6580118" y="2227559"/>
              <a:ext cx="35725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AB08D436-8A7B-9D0C-D61B-DDE4B55EFA67}"/>
                </a:ext>
              </a:extLst>
            </p:cNvPr>
            <p:cNvCxnSpPr>
              <a:cxnSpLocks/>
            </p:cNvCxnSpPr>
            <p:nvPr/>
          </p:nvCxnSpPr>
          <p:spPr>
            <a:xfrm>
              <a:off x="6937375" y="2209451"/>
              <a:ext cx="0" cy="94014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660E611B-9B35-61F7-4602-ECBC77E124F4}"/>
                </a:ext>
              </a:extLst>
            </p:cNvPr>
            <p:cNvCxnSpPr>
              <a:cxnSpLocks/>
            </p:cNvCxnSpPr>
            <p:nvPr/>
          </p:nvCxnSpPr>
          <p:spPr>
            <a:xfrm>
              <a:off x="6502400" y="3149600"/>
              <a:ext cx="45323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37E92163-A242-2198-87F7-30C70C4CABE1}"/>
              </a:ext>
            </a:extLst>
          </p:cNvPr>
          <p:cNvGrpSpPr/>
          <p:nvPr/>
        </p:nvGrpSpPr>
        <p:grpSpPr>
          <a:xfrm>
            <a:off x="5403056" y="3130995"/>
            <a:ext cx="588169" cy="642493"/>
            <a:chOff x="5403056" y="3130995"/>
            <a:chExt cx="588169" cy="642493"/>
          </a:xfrm>
        </p:grpSpPr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3482BA55-5D5C-0DCE-0636-3D82B5F6D702}"/>
                </a:ext>
              </a:extLst>
            </p:cNvPr>
            <p:cNvCxnSpPr>
              <a:cxnSpLocks/>
            </p:cNvCxnSpPr>
            <p:nvPr/>
          </p:nvCxnSpPr>
          <p:spPr>
            <a:xfrm>
              <a:off x="5819775" y="3149600"/>
              <a:ext cx="17145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78870C69-9527-DB39-13F5-E8DDC8B89059}"/>
                </a:ext>
              </a:extLst>
            </p:cNvPr>
            <p:cNvCxnSpPr>
              <a:cxnSpLocks/>
            </p:cNvCxnSpPr>
            <p:nvPr/>
          </p:nvCxnSpPr>
          <p:spPr>
            <a:xfrm>
              <a:off x="5819775" y="3130995"/>
              <a:ext cx="0" cy="6289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85983177-5B17-CBF9-7F37-B03167E46E4C}"/>
                </a:ext>
              </a:extLst>
            </p:cNvPr>
            <p:cNvCxnSpPr>
              <a:cxnSpLocks/>
            </p:cNvCxnSpPr>
            <p:nvPr/>
          </p:nvCxnSpPr>
          <p:spPr>
            <a:xfrm>
              <a:off x="5403056" y="3773488"/>
              <a:ext cx="4357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C582B72-C5C8-9909-AB50-F7525C08BAB3}"/>
              </a:ext>
            </a:extLst>
          </p:cNvPr>
          <p:cNvGrpSpPr/>
          <p:nvPr/>
        </p:nvGrpSpPr>
        <p:grpSpPr>
          <a:xfrm>
            <a:off x="4333873" y="3773488"/>
            <a:ext cx="557214" cy="908050"/>
            <a:chOff x="4333873" y="3773488"/>
            <a:chExt cx="557214" cy="908050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B0CF729B-93F4-45D0-7669-FE6ECEEEEB8E}"/>
                </a:ext>
              </a:extLst>
            </p:cNvPr>
            <p:cNvCxnSpPr>
              <a:cxnSpLocks/>
            </p:cNvCxnSpPr>
            <p:nvPr/>
          </p:nvCxnSpPr>
          <p:spPr>
            <a:xfrm>
              <a:off x="4352925" y="3789363"/>
              <a:ext cx="53816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ACD80DC1-3EAB-1E38-EC95-FF363B306C42}"/>
                </a:ext>
              </a:extLst>
            </p:cNvPr>
            <p:cNvCxnSpPr>
              <a:cxnSpLocks/>
            </p:cNvCxnSpPr>
            <p:nvPr/>
          </p:nvCxnSpPr>
          <p:spPr>
            <a:xfrm>
              <a:off x="4352925" y="3773488"/>
              <a:ext cx="0" cy="9080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0BFBC8CC-4212-A84C-146B-F97B37DE493C}"/>
                </a:ext>
              </a:extLst>
            </p:cNvPr>
            <p:cNvCxnSpPr>
              <a:cxnSpLocks/>
            </p:cNvCxnSpPr>
            <p:nvPr/>
          </p:nvCxnSpPr>
          <p:spPr>
            <a:xfrm>
              <a:off x="4333873" y="4675188"/>
              <a:ext cx="347665" cy="63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96AA0FC7-18B1-614C-7648-983314D3EAA2}"/>
              </a:ext>
            </a:extLst>
          </p:cNvPr>
          <p:cNvGrpSpPr/>
          <p:nvPr/>
        </p:nvGrpSpPr>
        <p:grpSpPr>
          <a:xfrm>
            <a:off x="5207792" y="4662487"/>
            <a:ext cx="635795" cy="221457"/>
            <a:chOff x="5207792" y="4662487"/>
            <a:chExt cx="635795" cy="221457"/>
          </a:xfrm>
        </p:grpSpPr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AFB80478-C3CE-8A76-9665-23A041BA7BBE}"/>
                </a:ext>
              </a:extLst>
            </p:cNvPr>
            <p:cNvCxnSpPr>
              <a:cxnSpLocks/>
            </p:cNvCxnSpPr>
            <p:nvPr/>
          </p:nvCxnSpPr>
          <p:spPr>
            <a:xfrm>
              <a:off x="5207792" y="4681538"/>
              <a:ext cx="63103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ED4CE09C-A946-7E87-862D-62EE154F0557}"/>
                </a:ext>
              </a:extLst>
            </p:cNvPr>
            <p:cNvCxnSpPr>
              <a:cxnSpLocks/>
            </p:cNvCxnSpPr>
            <p:nvPr/>
          </p:nvCxnSpPr>
          <p:spPr>
            <a:xfrm>
              <a:off x="5843587" y="4662487"/>
              <a:ext cx="0" cy="22145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EDB37B54-DA1D-9F8C-3330-EE567791EEB6}"/>
              </a:ext>
            </a:extLst>
          </p:cNvPr>
          <p:cNvGrpSpPr/>
          <p:nvPr/>
        </p:nvGrpSpPr>
        <p:grpSpPr>
          <a:xfrm>
            <a:off x="5831681" y="5392737"/>
            <a:ext cx="748437" cy="348457"/>
            <a:chOff x="5831681" y="5392737"/>
            <a:chExt cx="748437" cy="348457"/>
          </a:xfrm>
        </p:grpSpPr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FFAA5C44-3CF4-5C3A-97A8-1D287636895D}"/>
                </a:ext>
              </a:extLst>
            </p:cNvPr>
            <p:cNvCxnSpPr>
              <a:cxnSpLocks/>
            </p:cNvCxnSpPr>
            <p:nvPr/>
          </p:nvCxnSpPr>
          <p:spPr>
            <a:xfrm>
              <a:off x="5851525" y="5392737"/>
              <a:ext cx="0" cy="16271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ACBE7C10-BAD8-A53B-6990-DCC133B389F5}"/>
                </a:ext>
              </a:extLst>
            </p:cNvPr>
            <p:cNvCxnSpPr>
              <a:cxnSpLocks/>
            </p:cNvCxnSpPr>
            <p:nvPr/>
          </p:nvCxnSpPr>
          <p:spPr>
            <a:xfrm>
              <a:off x="5831681" y="5541168"/>
              <a:ext cx="74843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>
              <a:extLst>
                <a:ext uri="{FF2B5EF4-FFF2-40B4-BE49-F238E27FC236}">
                  <a16:creationId xmlns:a16="http://schemas.microsoft.com/office/drawing/2014/main" id="{EE92B114-C09E-A597-8164-7B0B5E71286A}"/>
                </a:ext>
              </a:extLst>
            </p:cNvPr>
            <p:cNvCxnSpPr>
              <a:cxnSpLocks/>
            </p:cNvCxnSpPr>
            <p:nvPr/>
          </p:nvCxnSpPr>
          <p:spPr>
            <a:xfrm>
              <a:off x="6580118" y="5521325"/>
              <a:ext cx="0" cy="21986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57154664-27E5-F248-61F7-4CCE391ED5C1}"/>
              </a:ext>
            </a:extLst>
          </p:cNvPr>
          <p:cNvGrpSpPr/>
          <p:nvPr/>
        </p:nvGrpSpPr>
        <p:grpSpPr>
          <a:xfrm>
            <a:off x="6580118" y="6261894"/>
            <a:ext cx="601732" cy="186531"/>
            <a:chOff x="6580118" y="6261894"/>
            <a:chExt cx="601732" cy="186531"/>
          </a:xfrm>
        </p:grpSpPr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FFB7B492-D211-E997-A478-588CB13B013C}"/>
                </a:ext>
              </a:extLst>
            </p:cNvPr>
            <p:cNvCxnSpPr>
              <a:cxnSpLocks/>
            </p:cNvCxnSpPr>
            <p:nvPr/>
          </p:nvCxnSpPr>
          <p:spPr>
            <a:xfrm>
              <a:off x="6596787" y="6261894"/>
              <a:ext cx="0" cy="1865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71D1987D-7DCA-2EC1-7100-8FFD53545B3C}"/>
                </a:ext>
              </a:extLst>
            </p:cNvPr>
            <p:cNvCxnSpPr>
              <a:cxnSpLocks/>
            </p:cNvCxnSpPr>
            <p:nvPr/>
          </p:nvCxnSpPr>
          <p:spPr>
            <a:xfrm>
              <a:off x="6580118" y="6443662"/>
              <a:ext cx="601732" cy="476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166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주변에서 니은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들어간 낱말을 찾아본다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소리에는 무엇이 있었나요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  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주변에서 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소리가 들어간 낱말을 찾아볼까요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 그림을 보며 낱말에서 공통으로 들어간 글자에 대해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그림이 보이나요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나비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와 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보이네요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나비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와 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는 같은 글자가 있어요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무엇일까요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두 낱말 모두 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있네요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공통 글자를 빈 칸에 적어본다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같은 글자를 적어볼까요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적어볼까요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아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kern="0" dirty="0" err="1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ㅏ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적어보세요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233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11.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공통 글자를 찾아요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모음과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만나 나는 소리를 이해할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주변에서 니은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 모음이 만난 소리가 들어있는 낱말을 찾아볼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690750C-6FCC-E864-0C31-1815B653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5"/>
            <a:ext cx="2290534" cy="3239998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224903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AA41F-04E0-72E0-EFDD-1138C1A7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r="296"/>
          <a:stretch/>
        </p:blipFill>
        <p:spPr>
          <a:xfrm>
            <a:off x="3670504" y="1"/>
            <a:ext cx="4827832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C6AD97-83A9-92B7-D00D-6F5C54AA42B9}"/>
              </a:ext>
            </a:extLst>
          </p:cNvPr>
          <p:cNvSpPr txBox="1"/>
          <p:nvPr/>
        </p:nvSpPr>
        <p:spPr>
          <a:xfrm>
            <a:off x="5626216" y="2877424"/>
            <a:ext cx="939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3BF1C0-C5D4-1CFA-2FDF-292311F5664E}"/>
              </a:ext>
            </a:extLst>
          </p:cNvPr>
          <p:cNvSpPr txBox="1"/>
          <p:nvPr/>
        </p:nvSpPr>
        <p:spPr>
          <a:xfrm>
            <a:off x="5614636" y="5622022"/>
            <a:ext cx="939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노</a:t>
            </a:r>
          </a:p>
        </p:txBody>
      </p:sp>
    </p:spTree>
    <p:extLst>
      <p:ext uri="{BB962C8B-B14F-4D97-AF65-F5344CB8AC3E}">
        <p14:creationId xmlns:p14="http://schemas.microsoft.com/office/powerpoint/2010/main" val="36165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놀이에 관심을 가지고 들어본다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친구가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놀이를 하고 있대요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놀이가 무엇인지 아나요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발음하기 어려운 말을 빨리 읽거나 반복해서 읽는 놀이를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놀이라고 해요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한번 들어볼까요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놀이를 따라 읽어본다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하는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놀이를 따라해 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오동이의 친구는 좀 더 재밌는 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놀이를 알고 있대요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한번 따라 해 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친구와 함께 </a:t>
            </a:r>
            <a:r>
              <a:rPr lang="ko-KR" altLang="en-US" sz="1200" b="1" kern="0" dirty="0" err="1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놀이를 한다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친구와 </a:t>
            </a:r>
            <a:r>
              <a:rPr lang="ko-KR" altLang="en-US" sz="1200" kern="0" dirty="0" err="1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번갈아가면서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말해볼까요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더 빨리 말해볼까요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또 어떤 말로 </a:t>
            </a:r>
            <a:r>
              <a:rPr lang="ko-KR" altLang="en-US" sz="1200" kern="0" dirty="0" err="1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놀이할 수 있을까요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26228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12.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 err="1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잰말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 놀이 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8563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잰말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놀이에 흥미를 가지고 참여하며 말하기에 자신감을 얻을 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690750C-6FCC-E864-0C31-1815B653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5"/>
            <a:ext cx="2290534" cy="3239997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127212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AA41F-04E0-72E0-EFDD-1138C1A7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r="296"/>
          <a:stretch/>
        </p:blipFill>
        <p:spPr>
          <a:xfrm>
            <a:off x="3670504" y="1"/>
            <a:ext cx="4827832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17528189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‘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회상한다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(E-BOOK)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오동이에게 친구들과 사이좋게 지내는 방법을 알려주신 분은 </a:t>
            </a:r>
            <a:r>
              <a:rPr lang="ko-KR" altLang="en-US" sz="1200" kern="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누구신가요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엄마와 열심히 연습한 오동이는 다음 날 원에서 어떻게 지냈나요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 err="1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인기쟁이가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된 오동이는 기분이 어땠을까요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상상하는 뒷이야기를 그림으로 표현한다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집에 돌아간 오동이는 엄마께 어떤 이야기를 했을까요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그림으로 그려볼까요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자신이 그린 그림을 친구들에게 소개한다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○○는 어떤 그림을 그렸나요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내용인지 친구들에게 소개해 줄까요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470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13.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뒷이야기를 상상해요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38813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한 번 더 읽고 동화 내용을 회상하도록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자신이 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지어낸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뒷이야기를 친구들 앞에서 소개할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유아의 설명을 듣고 글로 적어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690750C-6FCC-E864-0C31-1815B653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92810" y="3496085"/>
            <a:ext cx="2290533" cy="3239997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609553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20AA41F-04E0-72E0-EFDD-1138C1A7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 r="296"/>
          <a:stretch/>
        </p:blipFill>
        <p:spPr>
          <a:xfrm>
            <a:off x="3670504" y="1"/>
            <a:ext cx="4827832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2483066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F80BC1D-349B-6766-7C20-69177C055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3192" y="0"/>
            <a:ext cx="4845611" cy="6854196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1AF5D0-FCF1-7C79-0A55-6B3CEF9E2807}"/>
              </a:ext>
            </a:extLst>
          </p:cNvPr>
          <p:cNvSpPr txBox="1"/>
          <p:nvPr/>
        </p:nvSpPr>
        <p:spPr>
          <a:xfrm>
            <a:off x="4166936" y="1960646"/>
            <a:ext cx="3858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멋진 오동이</a:t>
            </a:r>
            <a:endParaRPr lang="en-US" altLang="ko-KR" sz="2000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16CE2F-33EB-01E3-443C-7889B54138FC}"/>
              </a:ext>
            </a:extLst>
          </p:cNvPr>
          <p:cNvSpPr txBox="1"/>
          <p:nvPr/>
        </p:nvSpPr>
        <p:spPr>
          <a:xfrm>
            <a:off x="4186986" y="2471513"/>
            <a:ext cx="3858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</a:t>
            </a:r>
            <a:endParaRPr lang="en-US" altLang="ko-KR" sz="2000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A0B7A0-4DC0-E445-1861-6D4602DD6B20}"/>
              </a:ext>
            </a:extLst>
          </p:cNvPr>
          <p:cNvSpPr txBox="1"/>
          <p:nvPr/>
        </p:nvSpPr>
        <p:spPr>
          <a:xfrm>
            <a:off x="4186987" y="2982381"/>
            <a:ext cx="3858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사이좋게 지내기</a:t>
            </a:r>
            <a:endParaRPr lang="en-US" altLang="ko-KR" sz="2000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745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616743"/>
            <a:ext cx="6219775" cy="4539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속 장면을 보며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친구가 오동이에게 무엇을 주워 주었나요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친구에게 어떤 실수를 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친구가 오동이에게 어떤 실수를 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이럴 때 오동이는 친구에게 어떻게 말해야 할까요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상황 별 친구에게 해야 할 말을 알아본다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친구가 도와줄 때는 어떻게 말해야 할까요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고마워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라고 말할 수 있어요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친구를 실수로 아프게 했다면 어떻게 말해야 할까요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미안해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라고 말하며 사과해요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따라 써 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해야 할 말이 적혀 있어요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선생님을 따라 읽어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따라 써 볼까요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en-US" altLang="ko-KR" sz="1200" kern="0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3637F0-9D70-AB0A-6E29-0A34770D69CD}"/>
              </a:ext>
            </a:extLst>
          </p:cNvPr>
          <p:cNvSpPr txBox="1"/>
          <p:nvPr/>
        </p:nvSpPr>
        <p:spPr>
          <a:xfrm>
            <a:off x="533951" y="433136"/>
            <a:ext cx="38202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2.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어떻게 말해야 할까요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?]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20274A2-DBF3-E5D1-197E-015E24FF3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6" y="4445548"/>
            <a:ext cx="3240000" cy="2290535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A1E7A6-4B39-EDC0-2F71-B35E76689B01}"/>
              </a:ext>
            </a:extLst>
          </p:cNvPr>
          <p:cNvSpPr txBox="1"/>
          <p:nvPr/>
        </p:nvSpPr>
        <p:spPr>
          <a:xfrm>
            <a:off x="7310539" y="248651"/>
            <a:ext cx="4655670" cy="8563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시작 전에 해당 동화 장면을 보며 회상하도록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글자를 따라 읽어보고 </a:t>
            </a:r>
            <a:r>
              <a:rPr lang="ko-KR" altLang="en-US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회색 글자 위에 써 볼 수 있도록 해 주세요</a:t>
            </a:r>
            <a:r>
              <a:rPr lang="en-US" altLang="ko-KR" sz="12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0765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4" y="0"/>
            <a:ext cx="9700751" cy="6858000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E2E898-F195-886E-2D5C-54BCDD0075A6}"/>
              </a:ext>
            </a:extLst>
          </p:cNvPr>
          <p:cNvSpPr txBox="1"/>
          <p:nvPr/>
        </p:nvSpPr>
        <p:spPr>
          <a:xfrm>
            <a:off x="2561090" y="3374120"/>
            <a:ext cx="238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고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마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EF687-83E1-1D1F-7E2A-BF8DAE257CAA}"/>
              </a:ext>
            </a:extLst>
          </p:cNvPr>
          <p:cNvSpPr txBox="1"/>
          <p:nvPr/>
        </p:nvSpPr>
        <p:spPr>
          <a:xfrm>
            <a:off x="7241272" y="3374119"/>
            <a:ext cx="238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미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안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5E328-4387-BEC3-E570-E578B62EE02D}"/>
              </a:ext>
            </a:extLst>
          </p:cNvPr>
          <p:cNvSpPr txBox="1"/>
          <p:nvPr/>
        </p:nvSpPr>
        <p:spPr>
          <a:xfrm>
            <a:off x="2561089" y="5892215"/>
            <a:ext cx="238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괜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 err="1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찮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B6B36B-69A1-2C0D-05BB-96A9E9DC1E1D}"/>
              </a:ext>
            </a:extLst>
          </p:cNvPr>
          <p:cNvSpPr txBox="1"/>
          <p:nvPr/>
        </p:nvSpPr>
        <p:spPr>
          <a:xfrm>
            <a:off x="7241271" y="5892214"/>
            <a:ext cx="238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랑 </a:t>
            </a:r>
            <a:r>
              <a:rPr lang="ko-KR" altLang="en-US" sz="28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400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해</a:t>
            </a:r>
          </a:p>
        </p:txBody>
      </p:sp>
    </p:spTree>
    <p:extLst>
      <p:ext uri="{BB962C8B-B14F-4D97-AF65-F5344CB8AC3E}">
        <p14:creationId xmlns:p14="http://schemas.microsoft.com/office/powerpoint/2010/main" val="185887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616743"/>
            <a:ext cx="6219775" cy="4539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속 장면을 보며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어디를 가고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무엇을 타고 원에 가고 있나요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원에 가는 오동이의 기분이 어때 보이나요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오늘 친구들이 원에 올 때도 기분이 좋았나요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워크북의 그림을 보며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오동이가 무엇을 타고 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배를 타고 있어요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배를 타고 어디를 가는 걸까요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배를 자유롭게 꾸며준다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친구들이 탄 배가 아무런 색과 모양도 없이 비워져 있네요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b="1" kern="0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오동이와 친구들이 어떤 배를 타고 원에 가면 좋겠나요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오동이의 배를 자유롭게 꾸며줄까요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20274A2-DBF3-E5D1-197E-015E24FF3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7" y="4445548"/>
            <a:ext cx="3239998" cy="2290535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A1E7A6-4B39-EDC0-2F71-B35E76689B01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시작 전에 해당 동화 장면을 보며 회상하도록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예시 자료를 제시하지 않고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유아가 각자 창의적인 방법으로 표현할 수 있도록 격려해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D1956B-0DD3-5F65-A649-629950679EC5}"/>
              </a:ext>
            </a:extLst>
          </p:cNvPr>
          <p:cNvSpPr txBox="1"/>
          <p:nvPr/>
        </p:nvSpPr>
        <p:spPr>
          <a:xfrm>
            <a:off x="533951" y="433136"/>
            <a:ext cx="35237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3.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오동이의 배를 꾸며요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144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4" y="0"/>
            <a:ext cx="9700751" cy="6857999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3584166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857EF0C-75FA-E570-AA69-4B33DDFEEF1A}"/>
              </a:ext>
            </a:extLst>
          </p:cNvPr>
          <p:cNvSpPr/>
          <p:nvPr/>
        </p:nvSpPr>
        <p:spPr>
          <a:xfrm>
            <a:off x="533951" y="1828800"/>
            <a:ext cx="6219775" cy="4002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‘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동화를 회상한다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(E-BOOK)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‘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인기쟁이 오동이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동화에서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장면이 떠오르나요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 속 그림을 다시 볼까요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lang="en-US" altLang="ko-KR" sz="12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워크북의 그림을 보며 어떤 장면인지 이야기 나눈다</a:t>
            </a:r>
            <a:r>
              <a:rPr lang="en-US" altLang="ko-KR" sz="12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12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그림이 보이나요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그림은 어떤 장면에서 나왔나요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장면에서 오동이는 어떤 말을 했나요</a:t>
            </a:r>
            <a:r>
              <a:rPr lang="en-US" altLang="ko-KR" sz="1200" kern="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endParaRPr lang="en-US" altLang="ko-KR" sz="1200" b="1" kern="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순서에 맞게 숫자를 써본다</a:t>
            </a:r>
            <a:r>
              <a:rPr lang="en-US" altLang="ko-KR" sz="1200" b="1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동화에서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제일 처음 나왔던 장면은 무슨 그림일까요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동그라미 안에 숫자를 써 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   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- </a:t>
            </a:r>
            <a:r>
              <a:rPr lang="ko-KR" altLang="en-US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다음은 어떤 장면일까요</a:t>
            </a:r>
            <a:r>
              <a:rPr lang="en-US" altLang="ko-KR" sz="1200" kern="0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5641-53FC-41B4-F530-99FFC3B832DC}"/>
              </a:ext>
            </a:extLst>
          </p:cNvPr>
          <p:cNvSpPr txBox="1"/>
          <p:nvPr/>
        </p:nvSpPr>
        <p:spPr>
          <a:xfrm>
            <a:off x="533951" y="433136"/>
            <a:ext cx="35910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워크북 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4. </a:t>
            </a:r>
          </a:p>
          <a:p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[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동화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 </a:t>
            </a:r>
            <a:r>
              <a:rPr lang="ko-KR" altLang="en-US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순서를 맞혀봐요</a:t>
            </a:r>
            <a:r>
              <a:rPr lang="en-US" altLang="ko-KR" sz="3000" dirty="0">
                <a:solidFill>
                  <a:srgbClr val="792F4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함초롬돋움" panose="020B0604000101010101" pitchFamily="50" charset="-127"/>
              </a:rPr>
              <a:t>]</a:t>
            </a:r>
            <a:endParaRPr lang="ko-KR" altLang="en-US" sz="3000" dirty="0">
              <a:solidFill>
                <a:srgbClr val="792F4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7E216-852B-FA90-5FA9-8BAC771D60DF}"/>
              </a:ext>
            </a:extLst>
          </p:cNvPr>
          <p:cNvSpPr txBox="1"/>
          <p:nvPr/>
        </p:nvSpPr>
        <p:spPr>
          <a:xfrm>
            <a:off x="7310539" y="248651"/>
            <a:ext cx="4655670" cy="112223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144000"/>
              </a:lnSpc>
            </a:pPr>
            <a:r>
              <a:rPr lang="ko-KR" altLang="en-US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교사 지도 방법 </a:t>
            </a:r>
            <a:r>
              <a:rPr lang="en-US" altLang="ko-KR" sz="12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Tip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시작 전에 동화를 보며 회상하도록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algn="just" fontAlgn="base" latinLnBrk="0">
              <a:lnSpc>
                <a:spcPct val="144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</a:t>
            </a:r>
            <a:r>
              <a:rPr lang="ko-KR" altLang="en-US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유아들이 순서를 유추하기 어려워한다면 반복하여 동화를 읽고 내용을 익힐 수 있도록 해 주세요</a:t>
            </a:r>
            <a:r>
              <a:rPr lang="en-US" altLang="ko-KR" sz="12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6BDF6E-65B5-5A9A-C595-71204A9D9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3346" y="4445548"/>
            <a:ext cx="3240000" cy="2290535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</p:spTree>
    <p:extLst>
      <p:ext uri="{BB962C8B-B14F-4D97-AF65-F5344CB8AC3E}">
        <p14:creationId xmlns:p14="http://schemas.microsoft.com/office/powerpoint/2010/main" val="3886903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13F227-6F12-8367-0DD7-12DE9CB75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624" y="0"/>
            <a:ext cx="9700751" cy="6857999"/>
          </a:xfrm>
          <a:prstGeom prst="rect">
            <a:avLst/>
          </a:prstGeom>
          <a:ln w="12700">
            <a:solidFill>
              <a:srgbClr val="792F4A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26FE1B-1952-8A51-0BC8-D9636587A350}"/>
              </a:ext>
            </a:extLst>
          </p:cNvPr>
          <p:cNvSpPr txBox="1"/>
          <p:nvPr/>
        </p:nvSpPr>
        <p:spPr>
          <a:xfrm>
            <a:off x="5061285" y="4555958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E8BD55-9666-057A-9417-2FFC5489FEA9}"/>
              </a:ext>
            </a:extLst>
          </p:cNvPr>
          <p:cNvSpPr txBox="1"/>
          <p:nvPr/>
        </p:nvSpPr>
        <p:spPr>
          <a:xfrm>
            <a:off x="5061285" y="2039452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6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04F73F-EB22-FE64-ED89-1440265FFDAE}"/>
              </a:ext>
            </a:extLst>
          </p:cNvPr>
          <p:cNvSpPr txBox="1"/>
          <p:nvPr/>
        </p:nvSpPr>
        <p:spPr>
          <a:xfrm>
            <a:off x="2438401" y="2039452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5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09D708-F0AB-D091-586A-795E9330C0D7}"/>
              </a:ext>
            </a:extLst>
          </p:cNvPr>
          <p:cNvSpPr txBox="1"/>
          <p:nvPr/>
        </p:nvSpPr>
        <p:spPr>
          <a:xfrm>
            <a:off x="7503671" y="2039452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F38ED-D8B2-60AF-50DF-01AAB232AD89}"/>
              </a:ext>
            </a:extLst>
          </p:cNvPr>
          <p:cNvSpPr txBox="1"/>
          <p:nvPr/>
        </p:nvSpPr>
        <p:spPr>
          <a:xfrm>
            <a:off x="7503671" y="4555958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74DA6F-D047-92DC-1302-D11F2A797151}"/>
              </a:ext>
            </a:extLst>
          </p:cNvPr>
          <p:cNvSpPr txBox="1"/>
          <p:nvPr/>
        </p:nvSpPr>
        <p:spPr>
          <a:xfrm>
            <a:off x="2438401" y="4555958"/>
            <a:ext cx="36099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b="1" dirty="0">
                <a:solidFill>
                  <a:srgbClr val="FF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4</a:t>
            </a:r>
            <a:endParaRPr lang="ko-KR" altLang="en-US" sz="2500" b="1" dirty="0">
              <a:solidFill>
                <a:srgbClr val="FF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235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</TotalTime>
  <Words>2058</Words>
  <Application>Microsoft Office PowerPoint</Application>
  <PresentationFormat>와이드스크린</PresentationFormat>
  <Paragraphs>270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2" baseType="lpstr">
      <vt:lpstr>함초롬돋움</vt:lpstr>
      <vt:lpstr>Arial</vt:lpstr>
      <vt:lpstr>배달의민족 주아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58</cp:revision>
  <cp:lastPrinted>2023-12-12T09:05:36Z</cp:lastPrinted>
  <dcterms:created xsi:type="dcterms:W3CDTF">2023-12-12T06:01:14Z</dcterms:created>
  <dcterms:modified xsi:type="dcterms:W3CDTF">2024-02-01T05:33:01Z</dcterms:modified>
</cp:coreProperties>
</file>